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6" autoAdjust="0"/>
    <p:restoredTop sz="94660"/>
  </p:normalViewPr>
  <p:slideViewPr>
    <p:cSldViewPr snapToGrid="0">
      <p:cViewPr varScale="1">
        <p:scale>
          <a:sx n="61" d="100"/>
          <a:sy n="61" d="100"/>
        </p:scale>
        <p:origin x="82" y="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360CCE8-B5B2-4407-A79D-186F489358B9}"/>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8886276D-C6B7-4913-BFAF-060949E9CD31}"/>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716A999-F2F0-41A2-83F7-F80C8260C1A7}" type="datetimeFigureOut">
              <a:rPr lang="en-US" smtClean="0"/>
              <a:t>8/25/2017</a:t>
            </a:fld>
            <a:endParaRPr lang="en-US"/>
          </a:p>
        </p:txBody>
      </p:sp>
      <p:sp>
        <p:nvSpPr>
          <p:cNvPr id="4" name="Footer Placeholder 3">
            <a:extLst>
              <a:ext uri="{FF2B5EF4-FFF2-40B4-BE49-F238E27FC236}">
                <a16:creationId xmlns:a16="http://schemas.microsoft.com/office/drawing/2014/main" id="{64929691-9FAB-4DED-A1EA-DBE9C5224EF3}"/>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A9C4B9-C576-465A-929C-33951F8C9A8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2441F43-F297-420D-8938-1FE31F10BC4F}" type="slidenum">
              <a:rPr lang="en-US" smtClean="0"/>
              <a:t>‹#›</a:t>
            </a:fld>
            <a:endParaRPr lang="en-US"/>
          </a:p>
        </p:txBody>
      </p:sp>
    </p:spTree>
    <p:extLst>
      <p:ext uri="{BB962C8B-B14F-4D97-AF65-F5344CB8AC3E}">
        <p14:creationId xmlns:p14="http://schemas.microsoft.com/office/powerpoint/2010/main" val="33208456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0213A-77DF-4624-AAC1-DAA73B6C58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95715-9C94-4564-9086-7FE3CEC80C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EA1F4E-1ADF-4624-A1C8-BBB0B64C8A4E}"/>
              </a:ext>
            </a:extLst>
          </p:cNvPr>
          <p:cNvSpPr>
            <a:spLocks noGrp="1"/>
          </p:cNvSpPr>
          <p:nvPr>
            <p:ph type="dt" sz="half" idx="10"/>
          </p:nvPr>
        </p:nvSpPr>
        <p:spPr/>
        <p:txBody>
          <a:bodyPr/>
          <a:lstStyle/>
          <a:p>
            <a:fld id="{4443876B-D9DC-45FC-9050-4D97BC18DAF9}" type="datetimeFigureOut">
              <a:rPr lang="en-US" smtClean="0"/>
              <a:t>8/24/2017</a:t>
            </a:fld>
            <a:endParaRPr lang="en-US"/>
          </a:p>
        </p:txBody>
      </p:sp>
      <p:sp>
        <p:nvSpPr>
          <p:cNvPr id="5" name="Footer Placeholder 4">
            <a:extLst>
              <a:ext uri="{FF2B5EF4-FFF2-40B4-BE49-F238E27FC236}">
                <a16:creationId xmlns:a16="http://schemas.microsoft.com/office/drawing/2014/main" id="{1E265960-D981-4C52-9219-0DAE3F5EB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7B8CF3-FFD0-4683-A4CD-3B3E729DC663}"/>
              </a:ext>
            </a:extLst>
          </p:cNvPr>
          <p:cNvSpPr>
            <a:spLocks noGrp="1"/>
          </p:cNvSpPr>
          <p:nvPr>
            <p:ph type="sldNum" sz="quarter" idx="12"/>
          </p:nvPr>
        </p:nvSpPr>
        <p:spPr/>
        <p:txBody>
          <a:bodyPr/>
          <a:lstStyle/>
          <a:p>
            <a:fld id="{F4FB9776-F37A-465B-B79E-E10B317E67E0}" type="slidenum">
              <a:rPr lang="en-US" smtClean="0"/>
              <a:t>‹#›</a:t>
            </a:fld>
            <a:endParaRPr lang="en-US"/>
          </a:p>
        </p:txBody>
      </p:sp>
    </p:spTree>
    <p:extLst>
      <p:ext uri="{BB962C8B-B14F-4D97-AF65-F5344CB8AC3E}">
        <p14:creationId xmlns:p14="http://schemas.microsoft.com/office/powerpoint/2010/main" val="277763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6F36D-A95A-4C4A-A184-CE519509A6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253D27-4EDA-4C4A-85ED-6FFB21DA72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E095CB-04FE-42D2-AE99-2A0858A86DF4}"/>
              </a:ext>
            </a:extLst>
          </p:cNvPr>
          <p:cNvSpPr>
            <a:spLocks noGrp="1"/>
          </p:cNvSpPr>
          <p:nvPr>
            <p:ph type="dt" sz="half" idx="10"/>
          </p:nvPr>
        </p:nvSpPr>
        <p:spPr/>
        <p:txBody>
          <a:bodyPr/>
          <a:lstStyle/>
          <a:p>
            <a:fld id="{4443876B-D9DC-45FC-9050-4D97BC18DAF9}" type="datetimeFigureOut">
              <a:rPr lang="en-US" smtClean="0"/>
              <a:t>8/24/2017</a:t>
            </a:fld>
            <a:endParaRPr lang="en-US"/>
          </a:p>
        </p:txBody>
      </p:sp>
      <p:sp>
        <p:nvSpPr>
          <p:cNvPr id="5" name="Footer Placeholder 4">
            <a:extLst>
              <a:ext uri="{FF2B5EF4-FFF2-40B4-BE49-F238E27FC236}">
                <a16:creationId xmlns:a16="http://schemas.microsoft.com/office/drawing/2014/main" id="{A18C4ADB-32FB-4137-92C2-57568E0416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4B4F3-4D4C-4F89-96EE-08D1E6F02A46}"/>
              </a:ext>
            </a:extLst>
          </p:cNvPr>
          <p:cNvSpPr>
            <a:spLocks noGrp="1"/>
          </p:cNvSpPr>
          <p:nvPr>
            <p:ph type="sldNum" sz="quarter" idx="12"/>
          </p:nvPr>
        </p:nvSpPr>
        <p:spPr/>
        <p:txBody>
          <a:bodyPr/>
          <a:lstStyle/>
          <a:p>
            <a:fld id="{F4FB9776-F37A-465B-B79E-E10B317E67E0}" type="slidenum">
              <a:rPr lang="en-US" smtClean="0"/>
              <a:t>‹#›</a:t>
            </a:fld>
            <a:endParaRPr lang="en-US"/>
          </a:p>
        </p:txBody>
      </p:sp>
    </p:spTree>
    <p:extLst>
      <p:ext uri="{BB962C8B-B14F-4D97-AF65-F5344CB8AC3E}">
        <p14:creationId xmlns:p14="http://schemas.microsoft.com/office/powerpoint/2010/main" val="4224342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8B8CD0-F8F8-422D-8682-787A8408C9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FA0D7A-EECE-4C1C-931A-39F3267993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EC8B22-77CF-4521-9C25-CA27D11F2942}"/>
              </a:ext>
            </a:extLst>
          </p:cNvPr>
          <p:cNvSpPr>
            <a:spLocks noGrp="1"/>
          </p:cNvSpPr>
          <p:nvPr>
            <p:ph type="dt" sz="half" idx="10"/>
          </p:nvPr>
        </p:nvSpPr>
        <p:spPr/>
        <p:txBody>
          <a:bodyPr/>
          <a:lstStyle/>
          <a:p>
            <a:fld id="{4443876B-D9DC-45FC-9050-4D97BC18DAF9}" type="datetimeFigureOut">
              <a:rPr lang="en-US" smtClean="0"/>
              <a:t>8/24/2017</a:t>
            </a:fld>
            <a:endParaRPr lang="en-US"/>
          </a:p>
        </p:txBody>
      </p:sp>
      <p:sp>
        <p:nvSpPr>
          <p:cNvPr id="5" name="Footer Placeholder 4">
            <a:extLst>
              <a:ext uri="{FF2B5EF4-FFF2-40B4-BE49-F238E27FC236}">
                <a16:creationId xmlns:a16="http://schemas.microsoft.com/office/drawing/2014/main" id="{FB0E689A-48CD-4026-B2ED-C56980BFA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91E86C-BE0E-4FD9-A5C2-85193ED584F5}"/>
              </a:ext>
            </a:extLst>
          </p:cNvPr>
          <p:cNvSpPr>
            <a:spLocks noGrp="1"/>
          </p:cNvSpPr>
          <p:nvPr>
            <p:ph type="sldNum" sz="quarter" idx="12"/>
          </p:nvPr>
        </p:nvSpPr>
        <p:spPr/>
        <p:txBody>
          <a:bodyPr/>
          <a:lstStyle/>
          <a:p>
            <a:fld id="{F4FB9776-F37A-465B-B79E-E10B317E67E0}" type="slidenum">
              <a:rPr lang="en-US" smtClean="0"/>
              <a:t>‹#›</a:t>
            </a:fld>
            <a:endParaRPr lang="en-US"/>
          </a:p>
        </p:txBody>
      </p:sp>
    </p:spTree>
    <p:extLst>
      <p:ext uri="{BB962C8B-B14F-4D97-AF65-F5344CB8AC3E}">
        <p14:creationId xmlns:p14="http://schemas.microsoft.com/office/powerpoint/2010/main" val="203058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4DFDB-331C-417D-AB87-7F6EA5DC77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DBFB5A-5480-4065-8894-EE1D90679E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20BE65-2260-4632-9DAE-A9D8D054D5EC}"/>
              </a:ext>
            </a:extLst>
          </p:cNvPr>
          <p:cNvSpPr>
            <a:spLocks noGrp="1"/>
          </p:cNvSpPr>
          <p:nvPr>
            <p:ph type="dt" sz="half" idx="10"/>
          </p:nvPr>
        </p:nvSpPr>
        <p:spPr/>
        <p:txBody>
          <a:bodyPr/>
          <a:lstStyle/>
          <a:p>
            <a:fld id="{4443876B-D9DC-45FC-9050-4D97BC18DAF9}" type="datetimeFigureOut">
              <a:rPr lang="en-US" smtClean="0"/>
              <a:t>8/24/2017</a:t>
            </a:fld>
            <a:endParaRPr lang="en-US"/>
          </a:p>
        </p:txBody>
      </p:sp>
      <p:sp>
        <p:nvSpPr>
          <p:cNvPr id="5" name="Footer Placeholder 4">
            <a:extLst>
              <a:ext uri="{FF2B5EF4-FFF2-40B4-BE49-F238E27FC236}">
                <a16:creationId xmlns:a16="http://schemas.microsoft.com/office/drawing/2014/main" id="{9F864A95-84D9-4558-BEF3-29C12843F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BFDE2D-640C-4D70-A77E-B9EA96F1D850}"/>
              </a:ext>
            </a:extLst>
          </p:cNvPr>
          <p:cNvSpPr>
            <a:spLocks noGrp="1"/>
          </p:cNvSpPr>
          <p:nvPr>
            <p:ph type="sldNum" sz="quarter" idx="12"/>
          </p:nvPr>
        </p:nvSpPr>
        <p:spPr/>
        <p:txBody>
          <a:bodyPr/>
          <a:lstStyle/>
          <a:p>
            <a:fld id="{F4FB9776-F37A-465B-B79E-E10B317E67E0}" type="slidenum">
              <a:rPr lang="en-US" smtClean="0"/>
              <a:t>‹#›</a:t>
            </a:fld>
            <a:endParaRPr lang="en-US"/>
          </a:p>
        </p:txBody>
      </p:sp>
    </p:spTree>
    <p:extLst>
      <p:ext uri="{BB962C8B-B14F-4D97-AF65-F5344CB8AC3E}">
        <p14:creationId xmlns:p14="http://schemas.microsoft.com/office/powerpoint/2010/main" val="183933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8550A-2DCD-407F-977C-889E146948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A0E812-A971-4C67-A740-459443B4ED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FB9CA0-CDA6-4CD2-A94C-661935FA88B8}"/>
              </a:ext>
            </a:extLst>
          </p:cNvPr>
          <p:cNvSpPr>
            <a:spLocks noGrp="1"/>
          </p:cNvSpPr>
          <p:nvPr>
            <p:ph type="dt" sz="half" idx="10"/>
          </p:nvPr>
        </p:nvSpPr>
        <p:spPr/>
        <p:txBody>
          <a:bodyPr/>
          <a:lstStyle/>
          <a:p>
            <a:fld id="{4443876B-D9DC-45FC-9050-4D97BC18DAF9}" type="datetimeFigureOut">
              <a:rPr lang="en-US" smtClean="0"/>
              <a:t>8/24/2017</a:t>
            </a:fld>
            <a:endParaRPr lang="en-US"/>
          </a:p>
        </p:txBody>
      </p:sp>
      <p:sp>
        <p:nvSpPr>
          <p:cNvPr id="5" name="Footer Placeholder 4">
            <a:extLst>
              <a:ext uri="{FF2B5EF4-FFF2-40B4-BE49-F238E27FC236}">
                <a16:creationId xmlns:a16="http://schemas.microsoft.com/office/drawing/2014/main" id="{255A81DB-34FE-4BAC-BAB8-8CCEA8A7E1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6BF322-4590-4FB0-B818-D201115510E4}"/>
              </a:ext>
            </a:extLst>
          </p:cNvPr>
          <p:cNvSpPr>
            <a:spLocks noGrp="1"/>
          </p:cNvSpPr>
          <p:nvPr>
            <p:ph type="sldNum" sz="quarter" idx="12"/>
          </p:nvPr>
        </p:nvSpPr>
        <p:spPr/>
        <p:txBody>
          <a:bodyPr/>
          <a:lstStyle/>
          <a:p>
            <a:fld id="{F4FB9776-F37A-465B-B79E-E10B317E67E0}" type="slidenum">
              <a:rPr lang="en-US" smtClean="0"/>
              <a:t>‹#›</a:t>
            </a:fld>
            <a:endParaRPr lang="en-US"/>
          </a:p>
        </p:txBody>
      </p:sp>
    </p:spTree>
    <p:extLst>
      <p:ext uri="{BB962C8B-B14F-4D97-AF65-F5344CB8AC3E}">
        <p14:creationId xmlns:p14="http://schemas.microsoft.com/office/powerpoint/2010/main" val="150915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A8AEC-4BBD-4C8B-9B2F-38184AF17A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5D5503-2639-44C4-8789-4996BF67566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9AA0E6-1D2C-4B4C-A1AB-F531FF2B962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72985D-DF90-4946-8849-89162171880D}"/>
              </a:ext>
            </a:extLst>
          </p:cNvPr>
          <p:cNvSpPr>
            <a:spLocks noGrp="1"/>
          </p:cNvSpPr>
          <p:nvPr>
            <p:ph type="dt" sz="half" idx="10"/>
          </p:nvPr>
        </p:nvSpPr>
        <p:spPr/>
        <p:txBody>
          <a:bodyPr/>
          <a:lstStyle/>
          <a:p>
            <a:fld id="{4443876B-D9DC-45FC-9050-4D97BC18DAF9}" type="datetimeFigureOut">
              <a:rPr lang="en-US" smtClean="0"/>
              <a:t>8/24/2017</a:t>
            </a:fld>
            <a:endParaRPr lang="en-US"/>
          </a:p>
        </p:txBody>
      </p:sp>
      <p:sp>
        <p:nvSpPr>
          <p:cNvPr id="6" name="Footer Placeholder 5">
            <a:extLst>
              <a:ext uri="{FF2B5EF4-FFF2-40B4-BE49-F238E27FC236}">
                <a16:creationId xmlns:a16="http://schemas.microsoft.com/office/drawing/2014/main" id="{5768182D-58FE-4EC9-85E0-D9069A48CF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172219-EDFB-4E34-9382-10A6888E93D0}"/>
              </a:ext>
            </a:extLst>
          </p:cNvPr>
          <p:cNvSpPr>
            <a:spLocks noGrp="1"/>
          </p:cNvSpPr>
          <p:nvPr>
            <p:ph type="sldNum" sz="quarter" idx="12"/>
          </p:nvPr>
        </p:nvSpPr>
        <p:spPr/>
        <p:txBody>
          <a:bodyPr/>
          <a:lstStyle/>
          <a:p>
            <a:fld id="{F4FB9776-F37A-465B-B79E-E10B317E67E0}" type="slidenum">
              <a:rPr lang="en-US" smtClean="0"/>
              <a:t>‹#›</a:t>
            </a:fld>
            <a:endParaRPr lang="en-US"/>
          </a:p>
        </p:txBody>
      </p:sp>
    </p:spTree>
    <p:extLst>
      <p:ext uri="{BB962C8B-B14F-4D97-AF65-F5344CB8AC3E}">
        <p14:creationId xmlns:p14="http://schemas.microsoft.com/office/powerpoint/2010/main" val="1241508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6202B-B6EA-47AA-AB81-B46E61212B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AD8DAB-4D01-4404-8142-C8A3825C44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72E3FBC-193D-4E37-B6EC-6330DD52CE3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F5C8B5-4FFE-4C1A-9596-7EA320FB10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70207B-E168-441C-90A6-3CFA3CFFD5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181AC0-D4B2-4EDA-B23C-BC9F3F29B135}"/>
              </a:ext>
            </a:extLst>
          </p:cNvPr>
          <p:cNvSpPr>
            <a:spLocks noGrp="1"/>
          </p:cNvSpPr>
          <p:nvPr>
            <p:ph type="dt" sz="half" idx="10"/>
          </p:nvPr>
        </p:nvSpPr>
        <p:spPr/>
        <p:txBody>
          <a:bodyPr/>
          <a:lstStyle/>
          <a:p>
            <a:fld id="{4443876B-D9DC-45FC-9050-4D97BC18DAF9}" type="datetimeFigureOut">
              <a:rPr lang="en-US" smtClean="0"/>
              <a:t>8/24/2017</a:t>
            </a:fld>
            <a:endParaRPr lang="en-US"/>
          </a:p>
        </p:txBody>
      </p:sp>
      <p:sp>
        <p:nvSpPr>
          <p:cNvPr id="8" name="Footer Placeholder 7">
            <a:extLst>
              <a:ext uri="{FF2B5EF4-FFF2-40B4-BE49-F238E27FC236}">
                <a16:creationId xmlns:a16="http://schemas.microsoft.com/office/drawing/2014/main" id="{510E4319-5A83-4853-8CF5-10DC4D0C06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970241-E385-47F3-A7E1-1A60311446F3}"/>
              </a:ext>
            </a:extLst>
          </p:cNvPr>
          <p:cNvSpPr>
            <a:spLocks noGrp="1"/>
          </p:cNvSpPr>
          <p:nvPr>
            <p:ph type="sldNum" sz="quarter" idx="12"/>
          </p:nvPr>
        </p:nvSpPr>
        <p:spPr/>
        <p:txBody>
          <a:bodyPr/>
          <a:lstStyle/>
          <a:p>
            <a:fld id="{F4FB9776-F37A-465B-B79E-E10B317E67E0}" type="slidenum">
              <a:rPr lang="en-US" smtClean="0"/>
              <a:t>‹#›</a:t>
            </a:fld>
            <a:endParaRPr lang="en-US"/>
          </a:p>
        </p:txBody>
      </p:sp>
    </p:spTree>
    <p:extLst>
      <p:ext uri="{BB962C8B-B14F-4D97-AF65-F5344CB8AC3E}">
        <p14:creationId xmlns:p14="http://schemas.microsoft.com/office/powerpoint/2010/main" val="288105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FC097-0475-43A9-8681-AE524D0E54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863859-D82E-425A-AF7A-37215B35EE71}"/>
              </a:ext>
            </a:extLst>
          </p:cNvPr>
          <p:cNvSpPr>
            <a:spLocks noGrp="1"/>
          </p:cNvSpPr>
          <p:nvPr>
            <p:ph type="dt" sz="half" idx="10"/>
          </p:nvPr>
        </p:nvSpPr>
        <p:spPr/>
        <p:txBody>
          <a:bodyPr/>
          <a:lstStyle/>
          <a:p>
            <a:fld id="{4443876B-D9DC-45FC-9050-4D97BC18DAF9}" type="datetimeFigureOut">
              <a:rPr lang="en-US" smtClean="0"/>
              <a:t>8/24/2017</a:t>
            </a:fld>
            <a:endParaRPr lang="en-US"/>
          </a:p>
        </p:txBody>
      </p:sp>
      <p:sp>
        <p:nvSpPr>
          <p:cNvPr id="4" name="Footer Placeholder 3">
            <a:extLst>
              <a:ext uri="{FF2B5EF4-FFF2-40B4-BE49-F238E27FC236}">
                <a16:creationId xmlns:a16="http://schemas.microsoft.com/office/drawing/2014/main" id="{38A354E6-0FC4-4C7D-AEB7-A75EA23B19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DCB489-0B6A-4914-AC4C-9EAAFC95A99C}"/>
              </a:ext>
            </a:extLst>
          </p:cNvPr>
          <p:cNvSpPr>
            <a:spLocks noGrp="1"/>
          </p:cNvSpPr>
          <p:nvPr>
            <p:ph type="sldNum" sz="quarter" idx="12"/>
          </p:nvPr>
        </p:nvSpPr>
        <p:spPr/>
        <p:txBody>
          <a:bodyPr/>
          <a:lstStyle/>
          <a:p>
            <a:fld id="{F4FB9776-F37A-465B-B79E-E10B317E67E0}" type="slidenum">
              <a:rPr lang="en-US" smtClean="0"/>
              <a:t>‹#›</a:t>
            </a:fld>
            <a:endParaRPr lang="en-US"/>
          </a:p>
        </p:txBody>
      </p:sp>
    </p:spTree>
    <p:extLst>
      <p:ext uri="{BB962C8B-B14F-4D97-AF65-F5344CB8AC3E}">
        <p14:creationId xmlns:p14="http://schemas.microsoft.com/office/powerpoint/2010/main" val="4232532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7EEBFF-2E83-4068-9A9C-93B51C755BD8}"/>
              </a:ext>
            </a:extLst>
          </p:cNvPr>
          <p:cNvSpPr>
            <a:spLocks noGrp="1"/>
          </p:cNvSpPr>
          <p:nvPr>
            <p:ph type="dt" sz="half" idx="10"/>
          </p:nvPr>
        </p:nvSpPr>
        <p:spPr/>
        <p:txBody>
          <a:bodyPr/>
          <a:lstStyle/>
          <a:p>
            <a:fld id="{4443876B-D9DC-45FC-9050-4D97BC18DAF9}" type="datetimeFigureOut">
              <a:rPr lang="en-US" smtClean="0"/>
              <a:t>8/24/2017</a:t>
            </a:fld>
            <a:endParaRPr lang="en-US"/>
          </a:p>
        </p:txBody>
      </p:sp>
      <p:sp>
        <p:nvSpPr>
          <p:cNvPr id="3" name="Footer Placeholder 2">
            <a:extLst>
              <a:ext uri="{FF2B5EF4-FFF2-40B4-BE49-F238E27FC236}">
                <a16:creationId xmlns:a16="http://schemas.microsoft.com/office/drawing/2014/main" id="{14BFBB99-E318-4255-B53B-F8FE10D95D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BC8029-0CB1-4B5E-BC1B-3E700AB4E1A0}"/>
              </a:ext>
            </a:extLst>
          </p:cNvPr>
          <p:cNvSpPr>
            <a:spLocks noGrp="1"/>
          </p:cNvSpPr>
          <p:nvPr>
            <p:ph type="sldNum" sz="quarter" idx="12"/>
          </p:nvPr>
        </p:nvSpPr>
        <p:spPr/>
        <p:txBody>
          <a:bodyPr/>
          <a:lstStyle/>
          <a:p>
            <a:fld id="{F4FB9776-F37A-465B-B79E-E10B317E67E0}" type="slidenum">
              <a:rPr lang="en-US" smtClean="0"/>
              <a:t>‹#›</a:t>
            </a:fld>
            <a:endParaRPr lang="en-US"/>
          </a:p>
        </p:txBody>
      </p:sp>
    </p:spTree>
    <p:extLst>
      <p:ext uri="{BB962C8B-B14F-4D97-AF65-F5344CB8AC3E}">
        <p14:creationId xmlns:p14="http://schemas.microsoft.com/office/powerpoint/2010/main" val="1483304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FFF1A-AB9A-41C1-A029-35101CCE13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A20876-CC85-4324-BACA-F529045E07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C6844D-A0E8-439E-8318-4918C4110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5FC9A0-9638-4ABA-9E59-8F93A4170208}"/>
              </a:ext>
            </a:extLst>
          </p:cNvPr>
          <p:cNvSpPr>
            <a:spLocks noGrp="1"/>
          </p:cNvSpPr>
          <p:nvPr>
            <p:ph type="dt" sz="half" idx="10"/>
          </p:nvPr>
        </p:nvSpPr>
        <p:spPr/>
        <p:txBody>
          <a:bodyPr/>
          <a:lstStyle/>
          <a:p>
            <a:fld id="{4443876B-D9DC-45FC-9050-4D97BC18DAF9}" type="datetimeFigureOut">
              <a:rPr lang="en-US" smtClean="0"/>
              <a:t>8/24/2017</a:t>
            </a:fld>
            <a:endParaRPr lang="en-US"/>
          </a:p>
        </p:txBody>
      </p:sp>
      <p:sp>
        <p:nvSpPr>
          <p:cNvPr id="6" name="Footer Placeholder 5">
            <a:extLst>
              <a:ext uri="{FF2B5EF4-FFF2-40B4-BE49-F238E27FC236}">
                <a16:creationId xmlns:a16="http://schemas.microsoft.com/office/drawing/2014/main" id="{AEBD2439-A568-4C40-8E7B-71768FA7A3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84ADC3-774D-4221-BE6E-E610C631CE77}"/>
              </a:ext>
            </a:extLst>
          </p:cNvPr>
          <p:cNvSpPr>
            <a:spLocks noGrp="1"/>
          </p:cNvSpPr>
          <p:nvPr>
            <p:ph type="sldNum" sz="quarter" idx="12"/>
          </p:nvPr>
        </p:nvSpPr>
        <p:spPr/>
        <p:txBody>
          <a:bodyPr/>
          <a:lstStyle/>
          <a:p>
            <a:fld id="{F4FB9776-F37A-465B-B79E-E10B317E67E0}" type="slidenum">
              <a:rPr lang="en-US" smtClean="0"/>
              <a:t>‹#›</a:t>
            </a:fld>
            <a:endParaRPr lang="en-US"/>
          </a:p>
        </p:txBody>
      </p:sp>
    </p:spTree>
    <p:extLst>
      <p:ext uri="{BB962C8B-B14F-4D97-AF65-F5344CB8AC3E}">
        <p14:creationId xmlns:p14="http://schemas.microsoft.com/office/powerpoint/2010/main" val="1473477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3DFFA-38EE-4FFC-BD41-484A34102E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D3B400-2112-423E-9F25-DAB63859F4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136EAE-8DA5-4D4C-8BAE-A0A566482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E040D9-5397-462B-B477-9DAA7047B1B6}"/>
              </a:ext>
            </a:extLst>
          </p:cNvPr>
          <p:cNvSpPr>
            <a:spLocks noGrp="1"/>
          </p:cNvSpPr>
          <p:nvPr>
            <p:ph type="dt" sz="half" idx="10"/>
          </p:nvPr>
        </p:nvSpPr>
        <p:spPr/>
        <p:txBody>
          <a:bodyPr/>
          <a:lstStyle/>
          <a:p>
            <a:fld id="{4443876B-D9DC-45FC-9050-4D97BC18DAF9}" type="datetimeFigureOut">
              <a:rPr lang="en-US" smtClean="0"/>
              <a:t>8/24/2017</a:t>
            </a:fld>
            <a:endParaRPr lang="en-US"/>
          </a:p>
        </p:txBody>
      </p:sp>
      <p:sp>
        <p:nvSpPr>
          <p:cNvPr id="6" name="Footer Placeholder 5">
            <a:extLst>
              <a:ext uri="{FF2B5EF4-FFF2-40B4-BE49-F238E27FC236}">
                <a16:creationId xmlns:a16="http://schemas.microsoft.com/office/drawing/2014/main" id="{76DFAD5C-A0B0-4E9E-993A-B8987C5FB3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7FE6F4-B9EA-4291-9722-BA0DC1F06C67}"/>
              </a:ext>
            </a:extLst>
          </p:cNvPr>
          <p:cNvSpPr>
            <a:spLocks noGrp="1"/>
          </p:cNvSpPr>
          <p:nvPr>
            <p:ph type="sldNum" sz="quarter" idx="12"/>
          </p:nvPr>
        </p:nvSpPr>
        <p:spPr/>
        <p:txBody>
          <a:bodyPr/>
          <a:lstStyle/>
          <a:p>
            <a:fld id="{F4FB9776-F37A-465B-B79E-E10B317E67E0}" type="slidenum">
              <a:rPr lang="en-US" smtClean="0"/>
              <a:t>‹#›</a:t>
            </a:fld>
            <a:endParaRPr lang="en-US"/>
          </a:p>
        </p:txBody>
      </p:sp>
    </p:spTree>
    <p:extLst>
      <p:ext uri="{BB962C8B-B14F-4D97-AF65-F5344CB8AC3E}">
        <p14:creationId xmlns:p14="http://schemas.microsoft.com/office/powerpoint/2010/main" val="327728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0">
              <a:schemeClr val="accent6">
                <a:lumMod val="20000"/>
                <a:lumOff val="8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236CF5-6F75-4563-8080-83FBB17EBA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182131-77A7-4BA1-AAB7-75A2B18B5A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586C47-D37D-4309-816A-5443C8D899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3876B-D9DC-45FC-9050-4D97BC18DAF9}" type="datetimeFigureOut">
              <a:rPr lang="en-US" smtClean="0"/>
              <a:t>8/24/2017</a:t>
            </a:fld>
            <a:endParaRPr lang="en-US"/>
          </a:p>
        </p:txBody>
      </p:sp>
      <p:sp>
        <p:nvSpPr>
          <p:cNvPr id="5" name="Footer Placeholder 4">
            <a:extLst>
              <a:ext uri="{FF2B5EF4-FFF2-40B4-BE49-F238E27FC236}">
                <a16:creationId xmlns:a16="http://schemas.microsoft.com/office/drawing/2014/main" id="{FE7B5AED-0BD3-4CF8-A30B-92FC57BAA4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DFA459-7C2D-4916-8153-5812D66FFC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B9776-F37A-465B-B79E-E10B317E67E0}" type="slidenum">
              <a:rPr lang="en-US" smtClean="0"/>
              <a:t>‹#›</a:t>
            </a:fld>
            <a:endParaRPr lang="en-US"/>
          </a:p>
        </p:txBody>
      </p:sp>
    </p:spTree>
    <p:extLst>
      <p:ext uri="{BB962C8B-B14F-4D97-AF65-F5344CB8AC3E}">
        <p14:creationId xmlns:p14="http://schemas.microsoft.com/office/powerpoint/2010/main" val="2068686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13FDC3F-B97C-4059-9D5A-4DDD0A3BF235}"/>
              </a:ext>
            </a:extLst>
          </p:cNvPr>
          <p:cNvSpPr>
            <a:spLocks noGrp="1"/>
          </p:cNvSpPr>
          <p:nvPr>
            <p:ph type="subTitle" idx="1"/>
          </p:nvPr>
        </p:nvSpPr>
        <p:spPr>
          <a:xfrm>
            <a:off x="1278902" y="924826"/>
            <a:ext cx="9144000" cy="611743"/>
          </a:xfrm>
        </p:spPr>
        <p:txBody>
          <a:bodyPr/>
          <a:lstStyle/>
          <a:p>
            <a:r>
              <a:rPr lang="en-US" b="1" dirty="0">
                <a:latin typeface="Georgia" panose="02040502050405020303" pitchFamily="18" charset="0"/>
              </a:rPr>
              <a:t>15 of the Must-Know Rhetorical Terms for AP Lit/Comp</a:t>
            </a:r>
          </a:p>
        </p:txBody>
      </p:sp>
      <p:sp>
        <p:nvSpPr>
          <p:cNvPr id="4" name="TextBox 3">
            <a:extLst>
              <a:ext uri="{FF2B5EF4-FFF2-40B4-BE49-F238E27FC236}">
                <a16:creationId xmlns:a16="http://schemas.microsoft.com/office/drawing/2014/main" id="{F25DFA3F-4556-44CD-8B08-7FEF88C49F1E}"/>
              </a:ext>
            </a:extLst>
          </p:cNvPr>
          <p:cNvSpPr txBox="1"/>
          <p:nvPr/>
        </p:nvSpPr>
        <p:spPr>
          <a:xfrm>
            <a:off x="2080181" y="2111604"/>
            <a:ext cx="7541443" cy="2677656"/>
          </a:xfrm>
          <a:prstGeom prst="rect">
            <a:avLst/>
          </a:prstGeom>
          <a:noFill/>
        </p:spPr>
        <p:txBody>
          <a:bodyPr wrap="square" rtlCol="0">
            <a:spAutoFit/>
          </a:bodyPr>
          <a:lstStyle/>
          <a:p>
            <a:pPr algn="ctr" fontAlgn="base"/>
            <a:r>
              <a:rPr lang="en-US" sz="2400" dirty="0">
                <a:latin typeface="Georgia" panose="02040502050405020303" pitchFamily="18" charset="0"/>
              </a:rPr>
              <a:t>Conquering the multiple-choice section of the English Literature AP exam depends in part on being able to identify and understand certain essential literary concepts or rhetorical terms. </a:t>
            </a:r>
          </a:p>
          <a:p>
            <a:pPr algn="ctr" fontAlgn="base"/>
            <a:endParaRPr lang="en-US" sz="2400" dirty="0">
              <a:latin typeface="Georgia" panose="02040502050405020303" pitchFamily="18" charset="0"/>
            </a:endParaRPr>
          </a:p>
          <a:p>
            <a:pPr algn="ctr" fontAlgn="base"/>
            <a:r>
              <a:rPr lang="en-US" sz="2400" dirty="0">
                <a:latin typeface="Georgia" panose="02040502050405020303" pitchFamily="18" charset="0"/>
              </a:rPr>
              <a:t>As we discuss literature this year, use these in your talking points to help develop </a:t>
            </a:r>
            <a:r>
              <a:rPr lang="en-US" sz="2400">
                <a:latin typeface="Georgia" panose="02040502050405020303" pitchFamily="18" charset="0"/>
              </a:rPr>
              <a:t>your analytical </a:t>
            </a:r>
            <a:r>
              <a:rPr lang="en-US" sz="2400" dirty="0">
                <a:latin typeface="Georgia" panose="02040502050405020303" pitchFamily="18" charset="0"/>
              </a:rPr>
              <a:t>skills.</a:t>
            </a:r>
          </a:p>
        </p:txBody>
      </p:sp>
    </p:spTree>
    <p:extLst>
      <p:ext uri="{BB962C8B-B14F-4D97-AF65-F5344CB8AC3E}">
        <p14:creationId xmlns:p14="http://schemas.microsoft.com/office/powerpoint/2010/main" val="200358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Hyperbole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096893" cy="5103076"/>
          </a:xfrm>
        </p:spPr>
        <p:txBody>
          <a:bodyPr>
            <a:normAutofit lnSpcReduction="10000"/>
          </a:bodyPr>
          <a:lstStyle/>
          <a:p>
            <a:pPr fontAlgn="base">
              <a:lnSpc>
                <a:spcPct val="100000"/>
              </a:lnSpc>
            </a:pPr>
            <a:r>
              <a:rPr lang="en-US" dirty="0">
                <a:latin typeface="Georgia" panose="02040502050405020303" pitchFamily="18" charset="0"/>
              </a:rPr>
              <a:t>An intentionally exaggerated statement or claim not meant to be taken literally but creating a desired humorous effect</a:t>
            </a:r>
          </a:p>
          <a:p>
            <a:pPr fontAlgn="base">
              <a:lnSpc>
                <a:spcPct val="100000"/>
              </a:lnSpc>
            </a:pPr>
            <a:r>
              <a:rPr lang="en-US" sz="2400" b="1" dirty="0">
                <a:solidFill>
                  <a:schemeClr val="accent5">
                    <a:lumMod val="50000"/>
                  </a:schemeClr>
                </a:solidFill>
                <a:latin typeface="Georgia" panose="02040502050405020303" pitchFamily="18" charset="0"/>
              </a:rPr>
              <a:t>Purpose:</a:t>
            </a:r>
            <a:r>
              <a:rPr lang="en-US" sz="2400" dirty="0">
                <a:solidFill>
                  <a:schemeClr val="accent5">
                    <a:lumMod val="50000"/>
                  </a:schemeClr>
                </a:solidFill>
                <a:latin typeface="Georgia" panose="02040502050405020303" pitchFamily="18" charset="0"/>
              </a:rPr>
              <a:t> A hyperbole involves exaggeration in order to create emphasis. Unlike other figurative language devices, hyperbole creates emphasis through the humorous effect that is created by the author’s overstatement.</a:t>
            </a:r>
          </a:p>
          <a:p>
            <a:pPr fontAlgn="base">
              <a:lnSpc>
                <a:spcPct val="100000"/>
              </a:lnSpc>
            </a:pPr>
            <a:r>
              <a:rPr lang="en-US" b="1" dirty="0">
                <a:latin typeface="Georgia" panose="02040502050405020303" pitchFamily="18" charset="0"/>
              </a:rPr>
              <a:t>Example:</a:t>
            </a:r>
            <a:r>
              <a:rPr lang="en-US" dirty="0">
                <a:latin typeface="Georgia" panose="02040502050405020303" pitchFamily="18" charset="0"/>
              </a:rPr>
              <a:t> One of the best examples is the phrase “I’m dying to…” One is literally not dying to see someone or do something, but the exaggeration intends to show affection or intense longing while maintaining a humorous tone.</a:t>
            </a:r>
          </a:p>
          <a:p>
            <a:pPr fontAlgn="base">
              <a:lnSpc>
                <a:spcPct val="100000"/>
              </a:lnSpc>
            </a:pPr>
            <a:r>
              <a:rPr lang="en-US" dirty="0">
                <a:latin typeface="Georgia" panose="02040502050405020303" pitchFamily="18" charset="0"/>
              </a:rPr>
              <a:t> "For you a thousand times over!" </a:t>
            </a:r>
            <a:br>
              <a:rPr lang="en-US" dirty="0"/>
            </a:br>
            <a:endParaRPr lang="en-US" dirty="0">
              <a:latin typeface="Georgia" panose="02040502050405020303" pitchFamily="18" charset="0"/>
            </a:endParaRPr>
          </a:p>
        </p:txBody>
      </p:sp>
    </p:spTree>
    <p:extLst>
      <p:ext uri="{BB962C8B-B14F-4D97-AF65-F5344CB8AC3E}">
        <p14:creationId xmlns:p14="http://schemas.microsoft.com/office/powerpoint/2010/main" val="54699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Imagery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096893" cy="5103076"/>
          </a:xfrm>
        </p:spPr>
        <p:txBody>
          <a:bodyPr>
            <a:normAutofit/>
          </a:bodyPr>
          <a:lstStyle/>
          <a:p>
            <a:pPr fontAlgn="base"/>
            <a:r>
              <a:rPr lang="en-US" dirty="0">
                <a:latin typeface="Georgia" panose="02040502050405020303" pitchFamily="18" charset="0"/>
              </a:rPr>
              <a:t>Visually descriptive or figurative language</a:t>
            </a:r>
          </a:p>
          <a:p>
            <a:pPr fontAlgn="base"/>
            <a:r>
              <a:rPr lang="en-US" b="1" dirty="0">
                <a:solidFill>
                  <a:schemeClr val="accent5">
                    <a:lumMod val="50000"/>
                  </a:schemeClr>
                </a:solidFill>
                <a:latin typeface="Georgia" panose="02040502050405020303" pitchFamily="18" charset="0"/>
              </a:rPr>
              <a:t>Purpose:</a:t>
            </a:r>
            <a:r>
              <a:rPr lang="en-US" dirty="0">
                <a:solidFill>
                  <a:schemeClr val="accent5">
                    <a:lumMod val="50000"/>
                  </a:schemeClr>
                </a:solidFill>
                <a:latin typeface="Georgia" panose="02040502050405020303" pitchFamily="18" charset="0"/>
              </a:rPr>
              <a:t> Imagery is used to characterize objects, actions, and ideas in a way that appeals to our physical senses. The true purpose of imagery is to create a visual imagination of the scenarios or things being described.</a:t>
            </a:r>
          </a:p>
          <a:p>
            <a:pPr fontAlgn="base"/>
            <a:r>
              <a:rPr lang="en-US" b="1" dirty="0">
                <a:latin typeface="Georgia" panose="02040502050405020303" pitchFamily="18" charset="0"/>
              </a:rPr>
              <a:t>Example:</a:t>
            </a:r>
            <a:r>
              <a:rPr lang="en-US" dirty="0">
                <a:latin typeface="Georgia" panose="02040502050405020303" pitchFamily="18" charset="0"/>
              </a:rPr>
              <a:t> Again, consider the diction of the piece. Imagery is created by the writer’s choice of words. Evocative words that arouse the senses—touch, sight, smell, etc.—are indicators of imagery at work.</a:t>
            </a:r>
          </a:p>
          <a:p>
            <a:pPr fontAlgn="base"/>
            <a:r>
              <a:rPr lang="en-US" dirty="0">
                <a:latin typeface="Georgia" panose="02040502050405020303" pitchFamily="18" charset="0"/>
              </a:rPr>
              <a:t>''The early-afternoon sun sparkled on the water where dozens of miniature boats sailed, propelled by a crisp breeze.” </a:t>
            </a:r>
            <a:br>
              <a:rPr lang="en-US" dirty="0"/>
            </a:br>
            <a:endParaRPr lang="en-US" dirty="0">
              <a:latin typeface="Georgia" panose="02040502050405020303" pitchFamily="18" charset="0"/>
            </a:endParaRPr>
          </a:p>
        </p:txBody>
      </p:sp>
    </p:spTree>
    <p:extLst>
      <p:ext uri="{BB962C8B-B14F-4D97-AF65-F5344CB8AC3E}">
        <p14:creationId xmlns:p14="http://schemas.microsoft.com/office/powerpoint/2010/main" val="260219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Irony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096893" cy="5103076"/>
          </a:xfrm>
        </p:spPr>
        <p:txBody>
          <a:bodyPr>
            <a:normAutofit fontScale="92500" lnSpcReduction="20000"/>
          </a:bodyPr>
          <a:lstStyle/>
          <a:p>
            <a:pPr fontAlgn="base">
              <a:lnSpc>
                <a:spcPct val="110000"/>
              </a:lnSpc>
            </a:pPr>
            <a:r>
              <a:rPr lang="en-US" dirty="0">
                <a:latin typeface="Georgia" panose="02040502050405020303" pitchFamily="18" charset="0"/>
              </a:rPr>
              <a:t>The expression of one’s meaning by using language that normally signifies the opposite of what the writer intends to achieve a humorous effect or to add emphasis.</a:t>
            </a:r>
          </a:p>
          <a:p>
            <a:pPr fontAlgn="base">
              <a:lnSpc>
                <a:spcPct val="110000"/>
              </a:lnSpc>
            </a:pPr>
            <a:r>
              <a:rPr lang="en-US" sz="2400" b="1" dirty="0">
                <a:solidFill>
                  <a:schemeClr val="accent5">
                    <a:lumMod val="50000"/>
                  </a:schemeClr>
                </a:solidFill>
                <a:latin typeface="Georgia" panose="02040502050405020303" pitchFamily="18" charset="0"/>
              </a:rPr>
              <a:t>Purpose:</a:t>
            </a:r>
            <a:r>
              <a:rPr lang="en-US" sz="2400" dirty="0">
                <a:solidFill>
                  <a:schemeClr val="accent5">
                    <a:lumMod val="50000"/>
                  </a:schemeClr>
                </a:solidFill>
                <a:latin typeface="Georgia" panose="02040502050405020303" pitchFamily="18" charset="0"/>
              </a:rPr>
              <a:t> A writer utilizes irony to show that the words they use do not necessarily represent their intended meaning. Further, irony can be manifest as a situation that does not pan out the way that the audience, speaker, or characters believe it will.</a:t>
            </a:r>
          </a:p>
          <a:p>
            <a:pPr fontAlgn="base">
              <a:lnSpc>
                <a:spcPct val="110000"/>
              </a:lnSpc>
            </a:pPr>
            <a:r>
              <a:rPr lang="en-US" b="1" dirty="0">
                <a:latin typeface="Georgia" panose="02040502050405020303" pitchFamily="18" charset="0"/>
              </a:rPr>
              <a:t>Example:</a:t>
            </a:r>
            <a:r>
              <a:rPr lang="en-US" dirty="0">
                <a:latin typeface="Georgia" panose="02040502050405020303" pitchFamily="18" charset="0"/>
              </a:rPr>
              <a:t> A common example of irony is the nickname “Tiny” for a large man. We know and see that a large man is not, in fact, tiny, yet we employ the nickname ironically.</a:t>
            </a:r>
          </a:p>
          <a:p>
            <a:pPr fontAlgn="base">
              <a:lnSpc>
                <a:spcPct val="110000"/>
              </a:lnSpc>
            </a:pPr>
            <a:r>
              <a:rPr lang="en-US" dirty="0">
                <a:latin typeface="Georgia" panose="02040502050405020303" pitchFamily="18" charset="0"/>
              </a:rPr>
              <a:t>Hassan and Amir both have lip abnormalities -- an ironic bond that links them together.</a:t>
            </a:r>
            <a:br>
              <a:rPr lang="en-US" dirty="0"/>
            </a:br>
            <a:endParaRPr lang="en-US" dirty="0">
              <a:latin typeface="Georgia" panose="02040502050405020303" pitchFamily="18" charset="0"/>
            </a:endParaRPr>
          </a:p>
        </p:txBody>
      </p:sp>
    </p:spTree>
    <p:extLst>
      <p:ext uri="{BB962C8B-B14F-4D97-AF65-F5344CB8AC3E}">
        <p14:creationId xmlns:p14="http://schemas.microsoft.com/office/powerpoint/2010/main" val="62089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Oxymoron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096893" cy="5103076"/>
          </a:xfrm>
        </p:spPr>
        <p:txBody>
          <a:bodyPr>
            <a:normAutofit/>
          </a:bodyPr>
          <a:lstStyle/>
          <a:p>
            <a:pPr fontAlgn="base"/>
            <a:r>
              <a:rPr lang="en-US" dirty="0">
                <a:latin typeface="Georgia" panose="02040502050405020303" pitchFamily="18" charset="0"/>
              </a:rPr>
              <a:t>A figure of speech in which apparently contradictory terms appear in conjunction</a:t>
            </a:r>
          </a:p>
          <a:p>
            <a:pPr fontAlgn="base"/>
            <a:r>
              <a:rPr lang="en-US" sz="2400" b="1" dirty="0">
                <a:solidFill>
                  <a:schemeClr val="accent5">
                    <a:lumMod val="50000"/>
                  </a:schemeClr>
                </a:solidFill>
                <a:latin typeface="Georgia" panose="02040502050405020303" pitchFamily="18" charset="0"/>
              </a:rPr>
              <a:t>Purpose:</a:t>
            </a:r>
            <a:r>
              <a:rPr lang="en-US" sz="2400" dirty="0">
                <a:solidFill>
                  <a:schemeClr val="accent5">
                    <a:lumMod val="50000"/>
                  </a:schemeClr>
                </a:solidFill>
                <a:latin typeface="Georgia" panose="02040502050405020303" pitchFamily="18" charset="0"/>
              </a:rPr>
              <a:t> An oxymoron is a juxtaposition of two opposing words with the intended effect of creating emphasis through the nonsensical nature of this device. Oxymoron is used to characterize conflicting emotions, thoughts, or occurrences.</a:t>
            </a:r>
          </a:p>
          <a:p>
            <a:pPr fontAlgn="base"/>
            <a:r>
              <a:rPr lang="en-US" b="1" dirty="0">
                <a:latin typeface="Georgia" panose="02040502050405020303" pitchFamily="18" charset="0"/>
              </a:rPr>
              <a:t>Example:</a:t>
            </a:r>
            <a:r>
              <a:rPr lang="en-US" dirty="0">
                <a:latin typeface="Georgia" panose="02040502050405020303" pitchFamily="18" charset="0"/>
              </a:rPr>
              <a:t> An easy example of oxymoron is a two-word, adjective and noun construction such as </a:t>
            </a:r>
            <a:r>
              <a:rPr lang="en-US" i="1" dirty="0">
                <a:latin typeface="Georgia" panose="02040502050405020303" pitchFamily="18" charset="0"/>
              </a:rPr>
              <a:t>original copy</a:t>
            </a:r>
          </a:p>
          <a:p>
            <a:pPr fontAlgn="base">
              <a:lnSpc>
                <a:spcPct val="110000"/>
              </a:lnSpc>
            </a:pPr>
            <a:r>
              <a:rPr lang="en-US" dirty="0">
                <a:latin typeface="Georgia" panose="02040502050405020303" pitchFamily="18" charset="0"/>
              </a:rPr>
              <a:t>Hillbilly Elitism</a:t>
            </a:r>
            <a:br>
              <a:rPr lang="en-US" dirty="0"/>
            </a:br>
            <a:endParaRPr lang="en-US" dirty="0">
              <a:latin typeface="Georgia" panose="02040502050405020303" pitchFamily="18" charset="0"/>
            </a:endParaRPr>
          </a:p>
        </p:txBody>
      </p:sp>
    </p:spTree>
    <p:extLst>
      <p:ext uri="{BB962C8B-B14F-4D97-AF65-F5344CB8AC3E}">
        <p14:creationId xmlns:p14="http://schemas.microsoft.com/office/powerpoint/2010/main" val="209416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Pathos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096893" cy="5103076"/>
          </a:xfrm>
        </p:spPr>
        <p:txBody>
          <a:bodyPr>
            <a:normAutofit lnSpcReduction="10000"/>
          </a:bodyPr>
          <a:lstStyle/>
          <a:p>
            <a:pPr fontAlgn="base">
              <a:lnSpc>
                <a:spcPct val="100000"/>
              </a:lnSpc>
            </a:pPr>
            <a:r>
              <a:rPr lang="en-US" dirty="0">
                <a:latin typeface="Georgia" panose="02040502050405020303" pitchFamily="18" charset="0"/>
              </a:rPr>
              <a:t>A quality that evokes pity or sadness</a:t>
            </a:r>
          </a:p>
          <a:p>
            <a:pPr fontAlgn="base">
              <a:lnSpc>
                <a:spcPct val="100000"/>
              </a:lnSpc>
            </a:pPr>
            <a:r>
              <a:rPr lang="en-US" sz="2400" b="1" dirty="0">
                <a:solidFill>
                  <a:schemeClr val="accent5">
                    <a:lumMod val="50000"/>
                  </a:schemeClr>
                </a:solidFill>
                <a:latin typeface="Georgia" panose="02040502050405020303" pitchFamily="18" charset="0"/>
              </a:rPr>
              <a:t>Purpose:</a:t>
            </a:r>
            <a:r>
              <a:rPr lang="en-US" sz="2400" dirty="0">
                <a:solidFill>
                  <a:schemeClr val="accent5">
                    <a:lumMod val="50000"/>
                  </a:schemeClr>
                </a:solidFill>
                <a:latin typeface="Georgia" panose="02040502050405020303" pitchFamily="18" charset="0"/>
              </a:rPr>
              <a:t> Pathos is a term used to identify an appeal to the pathetic. A writer may want a reader to sympathize with a character and employ a pathetic appeal to inspire feelings of pity, sympathy, or sadness.</a:t>
            </a:r>
          </a:p>
          <a:p>
            <a:pPr fontAlgn="base">
              <a:lnSpc>
                <a:spcPct val="100000"/>
              </a:lnSpc>
            </a:pPr>
            <a:r>
              <a:rPr lang="en-US" b="1" dirty="0">
                <a:latin typeface="Georgia" panose="02040502050405020303" pitchFamily="18" charset="0"/>
              </a:rPr>
              <a:t>Example:</a:t>
            </a:r>
            <a:r>
              <a:rPr lang="en-US" dirty="0">
                <a:latin typeface="Georgia" panose="02040502050405020303" pitchFamily="18" charset="0"/>
              </a:rPr>
              <a:t> Examples of pathetic appeals are, once more, bound to diction. Look for clues in word choice that indicate an appeal to the emotions of an individual. </a:t>
            </a:r>
          </a:p>
          <a:p>
            <a:pPr fontAlgn="base">
              <a:lnSpc>
                <a:spcPct val="100000"/>
              </a:lnSpc>
            </a:pPr>
            <a:r>
              <a:rPr lang="en-US" dirty="0">
                <a:latin typeface="Georgia" panose="02040502050405020303" pitchFamily="18" charset="0"/>
              </a:rPr>
              <a:t> "It was in that small shack that Hassan's mother, </a:t>
            </a:r>
            <a:r>
              <a:rPr lang="en-US" dirty="0" err="1">
                <a:latin typeface="Georgia" panose="02040502050405020303" pitchFamily="18" charset="0"/>
              </a:rPr>
              <a:t>Sanaybar</a:t>
            </a:r>
            <a:r>
              <a:rPr lang="en-US" dirty="0">
                <a:latin typeface="Georgia" panose="02040502050405020303" pitchFamily="18" charset="0"/>
              </a:rPr>
              <a:t> gave birth to him one cold winter day in 1964. while my mother hemorrhaged to death during childbirth, Hassan lost his less than a week after he was born."  </a:t>
            </a:r>
            <a:br>
              <a:rPr lang="en-US" dirty="0"/>
            </a:br>
            <a:endParaRPr lang="en-US" dirty="0">
              <a:latin typeface="Georgia" panose="02040502050405020303" pitchFamily="18" charset="0"/>
            </a:endParaRPr>
          </a:p>
        </p:txBody>
      </p:sp>
    </p:spTree>
    <p:extLst>
      <p:ext uri="{BB962C8B-B14F-4D97-AF65-F5344CB8AC3E}">
        <p14:creationId xmlns:p14="http://schemas.microsoft.com/office/powerpoint/2010/main" val="389906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Personification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096893" cy="5103076"/>
          </a:xfrm>
        </p:spPr>
        <p:txBody>
          <a:bodyPr>
            <a:normAutofit/>
          </a:bodyPr>
          <a:lstStyle/>
          <a:p>
            <a:pPr fontAlgn="base"/>
            <a:r>
              <a:rPr lang="en-US" dirty="0">
                <a:latin typeface="Georgia" panose="02040502050405020303" pitchFamily="18" charset="0"/>
              </a:rPr>
              <a:t>The attribution of a personal nature or human characteristic to a nonhuman or the representation of an abstract quality in human form.</a:t>
            </a:r>
          </a:p>
          <a:p>
            <a:pPr fontAlgn="base"/>
            <a:r>
              <a:rPr lang="en-US" sz="2400" b="1" dirty="0">
                <a:solidFill>
                  <a:schemeClr val="accent5">
                    <a:lumMod val="50000"/>
                  </a:schemeClr>
                </a:solidFill>
                <a:latin typeface="Georgia" panose="02040502050405020303" pitchFamily="18" charset="0"/>
              </a:rPr>
              <a:t>Purpose:</a:t>
            </a:r>
            <a:r>
              <a:rPr lang="en-US" sz="2400" dirty="0">
                <a:solidFill>
                  <a:schemeClr val="accent5">
                    <a:lumMod val="50000"/>
                  </a:schemeClr>
                </a:solidFill>
                <a:latin typeface="Georgia" panose="02040502050405020303" pitchFamily="18" charset="0"/>
              </a:rPr>
              <a:t> A writer might employ personification in order to apply human characteristics to something nonhuman, thus furthering the writer’s use of imagery and figurative language</a:t>
            </a:r>
          </a:p>
          <a:p>
            <a:pPr fontAlgn="base"/>
            <a:r>
              <a:rPr lang="en-US" b="1" dirty="0">
                <a:latin typeface="Georgia" panose="02040502050405020303" pitchFamily="18" charset="0"/>
              </a:rPr>
              <a:t>Example:</a:t>
            </a:r>
            <a:r>
              <a:rPr lang="en-US" dirty="0">
                <a:latin typeface="Georgia" panose="02040502050405020303" pitchFamily="18" charset="0"/>
              </a:rPr>
              <a:t> “The wind whispers” is a fitting example of personification. The wind doesn’t actually whisper, but the human action of whispering characterizes well the sounds that the wind can make.</a:t>
            </a:r>
          </a:p>
          <a:p>
            <a:pPr fontAlgn="base"/>
            <a:r>
              <a:rPr lang="en-US" dirty="0">
                <a:latin typeface="Georgia" panose="02040502050405020303" pitchFamily="18" charset="0"/>
              </a:rPr>
              <a:t>"I tried closing my eyes, letting the wind slap at my cheeks, opened my mouth to swallow the clean air"</a:t>
            </a:r>
          </a:p>
          <a:p>
            <a:pPr marL="0" indent="0" fontAlgn="base">
              <a:lnSpc>
                <a:spcPct val="100000"/>
              </a:lnSpc>
              <a:buNone/>
            </a:pPr>
            <a:endParaRPr lang="en-US" dirty="0">
              <a:latin typeface="Georgia" panose="02040502050405020303" pitchFamily="18" charset="0"/>
            </a:endParaRPr>
          </a:p>
        </p:txBody>
      </p:sp>
    </p:spTree>
    <p:extLst>
      <p:ext uri="{BB962C8B-B14F-4D97-AF65-F5344CB8AC3E}">
        <p14:creationId xmlns:p14="http://schemas.microsoft.com/office/powerpoint/2010/main" val="226485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Symbol/Symbolism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096893" cy="5103076"/>
          </a:xfrm>
        </p:spPr>
        <p:txBody>
          <a:bodyPr>
            <a:normAutofit lnSpcReduction="10000"/>
          </a:bodyPr>
          <a:lstStyle/>
          <a:p>
            <a:pPr fontAlgn="base"/>
            <a:r>
              <a:rPr lang="en-US" dirty="0">
                <a:latin typeface="Georgia" panose="02040502050405020303" pitchFamily="18" charset="0"/>
              </a:rPr>
              <a:t>A thing that represents or stands for another thing like an object that represents an abstract idea</a:t>
            </a:r>
          </a:p>
          <a:p>
            <a:pPr fontAlgn="base"/>
            <a:r>
              <a:rPr lang="en-US" b="1" dirty="0">
                <a:latin typeface="Georgia" panose="02040502050405020303" pitchFamily="18" charset="0"/>
              </a:rPr>
              <a:t>Purpose:</a:t>
            </a:r>
            <a:r>
              <a:rPr lang="en-US" dirty="0">
                <a:latin typeface="Georgia" panose="02040502050405020303" pitchFamily="18" charset="0"/>
              </a:rPr>
              <a:t> Employing symbolism is a way for a writer to attach meaning to an object or action, some symbol within the piece, that goes beyond the face-value of the symbol itself. Symbols represent something more than their literal meanings.</a:t>
            </a:r>
          </a:p>
          <a:p>
            <a:pPr fontAlgn="base"/>
            <a:r>
              <a:rPr lang="en-US" b="1" dirty="0">
                <a:latin typeface="Georgia" panose="02040502050405020303" pitchFamily="18" charset="0"/>
              </a:rPr>
              <a:t>Example:</a:t>
            </a:r>
            <a:r>
              <a:rPr lang="en-US" dirty="0">
                <a:latin typeface="Georgia" panose="02040502050405020303" pitchFamily="18" charset="0"/>
              </a:rPr>
              <a:t> Consider the phrase “a new dawn.” It literally refers to the beginning of a new day. However, figuratively speaking, the beginning of a new day signifies a new start.</a:t>
            </a:r>
          </a:p>
          <a:p>
            <a:pPr fontAlgn="base">
              <a:lnSpc>
                <a:spcPct val="100000"/>
              </a:lnSpc>
            </a:pPr>
            <a:r>
              <a:rPr lang="en-US" dirty="0">
                <a:latin typeface="Georgia" panose="02040502050405020303" pitchFamily="18" charset="0"/>
              </a:rPr>
              <a:t>The pomegranate tree symbolizes the relationship between Hassan and Amir.</a:t>
            </a:r>
          </a:p>
        </p:txBody>
      </p:sp>
    </p:spTree>
    <p:extLst>
      <p:ext uri="{BB962C8B-B14F-4D97-AF65-F5344CB8AC3E}">
        <p14:creationId xmlns:p14="http://schemas.microsoft.com/office/powerpoint/2010/main" val="196443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a:xfrm>
            <a:off x="325225" y="1"/>
            <a:ext cx="10515600" cy="839244"/>
          </a:xfrm>
        </p:spPr>
        <p:txBody>
          <a:bodyPr/>
          <a:lstStyle/>
          <a:p>
            <a:r>
              <a:rPr lang="en-US" sz="3600" b="1" dirty="0">
                <a:latin typeface="Georgia" panose="02040502050405020303" pitchFamily="18" charset="0"/>
              </a:rPr>
              <a:t>Add the following to your list of 15</a:t>
            </a:r>
            <a:r>
              <a:rPr lang="en-US" b="1" dirty="0">
                <a:latin typeface="Georgia" panose="02040502050405020303" pitchFamily="18" charset="0"/>
              </a:rPr>
              <a:t>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162386" y="839245"/>
            <a:ext cx="11812496" cy="6212908"/>
          </a:xfrm>
        </p:spPr>
        <p:txBody>
          <a:bodyPr>
            <a:normAutofit lnSpcReduction="10000"/>
          </a:bodyPr>
          <a:lstStyle/>
          <a:p>
            <a:pPr fontAlgn="base"/>
            <a:r>
              <a:rPr lang="en-US" b="1" dirty="0">
                <a:latin typeface="Georgia" panose="02040502050405020303" pitchFamily="18" charset="0"/>
              </a:rPr>
              <a:t>Idiom</a:t>
            </a:r>
            <a:r>
              <a:rPr lang="en-US" dirty="0">
                <a:latin typeface="Georgia" panose="02040502050405020303" pitchFamily="18" charset="0"/>
              </a:rPr>
              <a:t> - </a:t>
            </a:r>
            <a:r>
              <a:rPr lang="en-US" dirty="0"/>
              <a:t>a group of words established by usage as having a meaning not deducible from those of the individual words</a:t>
            </a:r>
            <a:r>
              <a:rPr lang="en-US" b="1" dirty="0">
                <a:latin typeface="Georgia" panose="02040502050405020303" pitchFamily="18" charset="0"/>
              </a:rPr>
              <a:t> </a:t>
            </a:r>
            <a:r>
              <a:rPr lang="en-US" b="1" i="1" dirty="0"/>
              <a:t>(raining cats and dogs)</a:t>
            </a:r>
          </a:p>
          <a:p>
            <a:r>
              <a:rPr lang="en-US" b="1" dirty="0">
                <a:latin typeface="Georgia" panose="02040502050405020303" pitchFamily="18" charset="0"/>
              </a:rPr>
              <a:t>Onomatopoeia - </a:t>
            </a:r>
            <a:r>
              <a:rPr lang="en-US" dirty="0"/>
              <a:t>the formation of a word from a sound associated with what is named </a:t>
            </a:r>
            <a:r>
              <a:rPr lang="en-US" b="1" dirty="0"/>
              <a:t>(</a:t>
            </a:r>
            <a:r>
              <a:rPr lang="en-US" b="1" i="1" dirty="0"/>
              <a:t>cuckoo</a:t>
            </a:r>
            <a:r>
              <a:rPr lang="en-US" b="1" dirty="0"/>
              <a:t>, </a:t>
            </a:r>
            <a:r>
              <a:rPr lang="en-US" b="1" i="1" dirty="0"/>
              <a:t>sizzle</a:t>
            </a:r>
            <a:r>
              <a:rPr lang="en-US" b="1" dirty="0"/>
              <a:t>)</a:t>
            </a:r>
            <a:r>
              <a:rPr lang="en-US" dirty="0"/>
              <a:t>. Sometimes,  onomatopoeia is used for rhetorical effect.</a:t>
            </a:r>
          </a:p>
          <a:p>
            <a:r>
              <a:rPr lang="en-US" b="1" dirty="0">
                <a:latin typeface="Georgia" panose="02040502050405020303" pitchFamily="18" charset="0"/>
              </a:rPr>
              <a:t>Metaphor - </a:t>
            </a:r>
            <a:r>
              <a:rPr lang="en-US" dirty="0"/>
              <a:t>a figure of speech in which a word or phrase is applied to an object or action to which it is not literally applicable </a:t>
            </a:r>
            <a:r>
              <a:rPr lang="en-US" b="1" i="1" dirty="0"/>
              <a:t>(sea of grief, rollercoaster of emotions)</a:t>
            </a:r>
          </a:p>
          <a:p>
            <a:r>
              <a:rPr lang="en-US" b="1" dirty="0">
                <a:latin typeface="Georgia" panose="02040502050405020303" pitchFamily="18" charset="0"/>
              </a:rPr>
              <a:t>Simile - </a:t>
            </a:r>
            <a:r>
              <a:rPr lang="en-US" dirty="0"/>
              <a:t>a figure of speech involving the comparison of one thing with another thing of a different kind, used to make a description more emphatic or vivid </a:t>
            </a:r>
            <a:r>
              <a:rPr lang="en-US" b="1" i="1" dirty="0"/>
              <a:t>(as brave as a lion, crazy like a fox)</a:t>
            </a:r>
          </a:p>
          <a:p>
            <a:r>
              <a:rPr lang="en-US" b="1" dirty="0">
                <a:latin typeface="Georgia" panose="02040502050405020303" pitchFamily="18" charset="0"/>
              </a:rPr>
              <a:t>Pun - </a:t>
            </a:r>
            <a:r>
              <a:rPr lang="en-US" dirty="0"/>
              <a:t>a joke exploiting the different possible meanings of a word or the fact that there are words that sound alike but have different meaning </a:t>
            </a:r>
            <a:r>
              <a:rPr lang="en-US" b="1" i="1" dirty="0"/>
              <a:t>(Santa’s helpers are known as subordinate clauses. I am reading a book about anti-gravity—it is impossible to put down.)</a:t>
            </a:r>
            <a:br>
              <a:rPr lang="en-US" dirty="0"/>
            </a:br>
            <a:endParaRPr lang="en-US" b="1" i="1" dirty="0"/>
          </a:p>
        </p:txBody>
      </p:sp>
    </p:spTree>
    <p:extLst>
      <p:ext uri="{BB962C8B-B14F-4D97-AF65-F5344CB8AC3E}">
        <p14:creationId xmlns:p14="http://schemas.microsoft.com/office/powerpoint/2010/main" val="97029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Alliteration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838200" y="1825625"/>
            <a:ext cx="10515600" cy="4687142"/>
          </a:xfrm>
        </p:spPr>
        <p:txBody>
          <a:bodyPr>
            <a:normAutofit fontScale="92500" lnSpcReduction="10000"/>
          </a:bodyPr>
          <a:lstStyle/>
          <a:p>
            <a:pPr fontAlgn="base">
              <a:lnSpc>
                <a:spcPct val="100000"/>
              </a:lnSpc>
            </a:pPr>
            <a:r>
              <a:rPr lang="en-US" sz="3600" dirty="0">
                <a:latin typeface="Georgia" panose="02040502050405020303" pitchFamily="18" charset="0"/>
              </a:rPr>
              <a:t>The repetition of the same initial consonants of words or of stressed syllables in any sequence of neighboring words</a:t>
            </a:r>
          </a:p>
          <a:p>
            <a:pPr fontAlgn="base">
              <a:lnSpc>
                <a:spcPct val="100000"/>
              </a:lnSpc>
            </a:pPr>
            <a:r>
              <a:rPr lang="en-US" sz="3500" b="1" dirty="0">
                <a:solidFill>
                  <a:schemeClr val="accent5">
                    <a:lumMod val="50000"/>
                  </a:schemeClr>
                </a:solidFill>
                <a:latin typeface="Georgia" panose="02040502050405020303" pitchFamily="18" charset="0"/>
              </a:rPr>
              <a:t>Purpose:</a:t>
            </a:r>
            <a:r>
              <a:rPr lang="en-US" sz="3500" dirty="0">
                <a:solidFill>
                  <a:schemeClr val="accent5">
                    <a:lumMod val="50000"/>
                  </a:schemeClr>
                </a:solidFill>
                <a:latin typeface="Georgia" panose="02040502050405020303" pitchFamily="18" charset="0"/>
              </a:rPr>
              <a:t> Alliteration highlights a particular part of a piece through the repetition of initial consonants. The repetition of certain sounds creates emphasizes not only the words in the passage themselves but on the pattern, creating a musical effect.</a:t>
            </a:r>
          </a:p>
          <a:p>
            <a:pPr fontAlgn="base">
              <a:lnSpc>
                <a:spcPct val="100000"/>
              </a:lnSpc>
            </a:pPr>
            <a:r>
              <a:rPr lang="en-US" sz="3600" b="1" dirty="0">
                <a:latin typeface="Georgia" panose="02040502050405020303" pitchFamily="18" charset="0"/>
              </a:rPr>
              <a:t>Example:</a:t>
            </a:r>
            <a:r>
              <a:rPr lang="en-US" sz="3600" dirty="0">
                <a:latin typeface="Georgia" panose="02040502050405020303" pitchFamily="18" charset="0"/>
              </a:rPr>
              <a:t> American Airlines, Best Buy, Coca-Cola</a:t>
            </a:r>
          </a:p>
          <a:p>
            <a:pPr marL="0" indent="0">
              <a:buNone/>
            </a:pPr>
            <a:endParaRPr lang="en-US" sz="3200" dirty="0"/>
          </a:p>
        </p:txBody>
      </p:sp>
    </p:spTree>
    <p:extLst>
      <p:ext uri="{BB962C8B-B14F-4D97-AF65-F5344CB8AC3E}">
        <p14:creationId xmlns:p14="http://schemas.microsoft.com/office/powerpoint/2010/main" val="301249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Allusion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515600" cy="5103076"/>
          </a:xfrm>
        </p:spPr>
        <p:txBody>
          <a:bodyPr>
            <a:normAutofit/>
          </a:bodyPr>
          <a:lstStyle/>
          <a:p>
            <a:pPr fontAlgn="base"/>
            <a:r>
              <a:rPr lang="en-US" dirty="0">
                <a:latin typeface="Georgia" panose="02040502050405020303" pitchFamily="18" charset="0"/>
              </a:rPr>
              <a:t>An indirect or passing reference to an event, person, place, or artistic work</a:t>
            </a:r>
          </a:p>
          <a:p>
            <a:pPr fontAlgn="base"/>
            <a:r>
              <a:rPr lang="en-US" sz="2400" b="1" dirty="0">
                <a:solidFill>
                  <a:schemeClr val="accent5">
                    <a:lumMod val="50000"/>
                  </a:schemeClr>
                </a:solidFill>
                <a:latin typeface="Georgia" panose="02040502050405020303" pitchFamily="18" charset="0"/>
              </a:rPr>
              <a:t>Purpose:</a:t>
            </a:r>
            <a:r>
              <a:rPr lang="en-US" sz="2400" dirty="0">
                <a:solidFill>
                  <a:schemeClr val="accent5">
                    <a:lumMod val="50000"/>
                  </a:schemeClr>
                </a:solidFill>
                <a:latin typeface="Georgia" panose="02040502050405020303" pitchFamily="18" charset="0"/>
              </a:rPr>
              <a:t> Allusion allows the audience to connect the characteristics of one object/concept to another. More often than not, an allusion in a literary work refers to some feature of another, previous literary work.</a:t>
            </a:r>
          </a:p>
          <a:p>
            <a:pPr fontAlgn="base"/>
            <a:r>
              <a:rPr lang="en-US" b="1" dirty="0">
                <a:latin typeface="Georgia" panose="02040502050405020303" pitchFamily="18" charset="0"/>
              </a:rPr>
              <a:t>Example:</a:t>
            </a:r>
            <a:r>
              <a:rPr lang="en-US" dirty="0">
                <a:latin typeface="Georgia" panose="02040502050405020303" pitchFamily="18" charset="0"/>
              </a:rPr>
              <a:t> One everyday example of an allusion is “This place is a Garden of Eden.” Literally, the place probably isn’t evocative of the biblical Garden of Eden in the Book of Genesis, but the intended meaning is that the setting is a paradise.</a:t>
            </a:r>
            <a:endParaRPr lang="en-US" sz="3200" dirty="0"/>
          </a:p>
          <a:p>
            <a:r>
              <a:rPr lang="en-US" dirty="0">
                <a:latin typeface="Georgia" panose="02040502050405020303" pitchFamily="18" charset="0"/>
              </a:rPr>
              <a:t>The myth of </a:t>
            </a:r>
            <a:r>
              <a:rPr lang="en-US" dirty="0" err="1">
                <a:latin typeface="Georgia" panose="02040502050405020303" pitchFamily="18" charset="0"/>
              </a:rPr>
              <a:t>Rostam</a:t>
            </a:r>
            <a:r>
              <a:rPr lang="en-US" dirty="0">
                <a:latin typeface="Georgia" panose="02040502050405020303" pitchFamily="18" charset="0"/>
              </a:rPr>
              <a:t> and Sohrab</a:t>
            </a:r>
            <a:endParaRPr lang="en-US" sz="3200" dirty="0">
              <a:latin typeface="Georgia" panose="02040502050405020303" pitchFamily="18" charset="0"/>
            </a:endParaRPr>
          </a:p>
        </p:txBody>
      </p:sp>
    </p:spTree>
    <p:extLst>
      <p:ext uri="{BB962C8B-B14F-4D97-AF65-F5344CB8AC3E}">
        <p14:creationId xmlns:p14="http://schemas.microsoft.com/office/powerpoint/2010/main" val="23653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Analogy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515600" cy="5103076"/>
          </a:xfrm>
        </p:spPr>
        <p:txBody>
          <a:bodyPr>
            <a:normAutofit fontScale="85000" lnSpcReduction="20000"/>
          </a:bodyPr>
          <a:lstStyle/>
          <a:p>
            <a:pPr fontAlgn="base">
              <a:lnSpc>
                <a:spcPct val="110000"/>
              </a:lnSpc>
            </a:pPr>
            <a:r>
              <a:rPr lang="en-US" sz="3000" dirty="0">
                <a:latin typeface="Georgia" panose="02040502050405020303" pitchFamily="18" charset="0"/>
              </a:rPr>
              <a:t>Comparing two things or instances in time often based on their structure and used to explain a complex idea in simpler terms.</a:t>
            </a:r>
          </a:p>
          <a:p>
            <a:pPr fontAlgn="base">
              <a:lnSpc>
                <a:spcPct val="110000"/>
              </a:lnSpc>
            </a:pPr>
            <a:r>
              <a:rPr lang="en-US" sz="2200" b="1" dirty="0">
                <a:solidFill>
                  <a:schemeClr val="accent5">
                    <a:lumMod val="50000"/>
                  </a:schemeClr>
                </a:solidFill>
                <a:latin typeface="Georgia" panose="02040502050405020303" pitchFamily="18" charset="0"/>
              </a:rPr>
              <a:t>Purpose:</a:t>
            </a:r>
            <a:r>
              <a:rPr lang="en-US" sz="2200" dirty="0">
                <a:solidFill>
                  <a:schemeClr val="accent5">
                    <a:lumMod val="50000"/>
                  </a:schemeClr>
                </a:solidFill>
                <a:latin typeface="Georgia" panose="02040502050405020303" pitchFamily="18" charset="0"/>
              </a:rPr>
              <a:t> Analogies are typically used to clarify or explain an author’s idea to the reader by likening a new idea to an older, better known one. They often appear as similes that allow the reader to more easily understand the author’s meaning. It’s important for the reader to be able to understand or able to infer using context clues the meaning of the comparison.</a:t>
            </a:r>
          </a:p>
          <a:p>
            <a:pPr fontAlgn="base">
              <a:lnSpc>
                <a:spcPct val="110000"/>
              </a:lnSpc>
            </a:pPr>
            <a:r>
              <a:rPr lang="en-US" sz="3000" b="1" dirty="0">
                <a:latin typeface="Georgia" panose="02040502050405020303" pitchFamily="18" charset="0"/>
              </a:rPr>
              <a:t>Example:</a:t>
            </a:r>
            <a:r>
              <a:rPr lang="en-US" sz="3000" dirty="0">
                <a:latin typeface="Georgia" panose="02040502050405020303" pitchFamily="18" charset="0"/>
              </a:rPr>
              <a:t> An everyday example of an analogy that appears as a simile is “nails on a chalkboard.” Readers understand the assaulting sound of fingernails on a chalkboard and are encouraged to liken it to some new occurrence that is assaulting or annoying.</a:t>
            </a:r>
          </a:p>
          <a:p>
            <a:pPr fontAlgn="base">
              <a:lnSpc>
                <a:spcPct val="110000"/>
              </a:lnSpc>
            </a:pPr>
            <a:r>
              <a:rPr lang="en-US" dirty="0">
                <a:latin typeface="Georgia" panose="02040502050405020303" pitchFamily="18" charset="0"/>
              </a:rPr>
              <a:t>I felt like a soldier trying to sleep in the trenches the night before a major battle. And that wasn't so far off. In Kabul, fighting kites </a:t>
            </a:r>
            <a:r>
              <a:rPr lang="en-US" i="1" dirty="0">
                <a:latin typeface="Georgia" panose="02040502050405020303" pitchFamily="18" charset="0"/>
              </a:rPr>
              <a:t>was</a:t>
            </a:r>
            <a:r>
              <a:rPr lang="en-US" dirty="0">
                <a:latin typeface="Georgia" panose="02040502050405020303" pitchFamily="18" charset="0"/>
              </a:rPr>
              <a:t> a little like going to war.</a:t>
            </a:r>
            <a:endParaRPr lang="en-US" sz="3000" dirty="0">
              <a:latin typeface="Georgia" panose="02040502050405020303" pitchFamily="18" charset="0"/>
            </a:endParaRPr>
          </a:p>
          <a:p>
            <a:pPr marL="0" indent="0">
              <a:buNone/>
            </a:pPr>
            <a:endParaRPr lang="en-US" sz="3200" dirty="0"/>
          </a:p>
        </p:txBody>
      </p:sp>
    </p:spTree>
    <p:extLst>
      <p:ext uri="{BB962C8B-B14F-4D97-AF65-F5344CB8AC3E}">
        <p14:creationId xmlns:p14="http://schemas.microsoft.com/office/powerpoint/2010/main" val="354009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Antithesis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515600" cy="5103076"/>
          </a:xfrm>
        </p:spPr>
        <p:txBody>
          <a:bodyPr>
            <a:normAutofit/>
          </a:bodyPr>
          <a:lstStyle/>
          <a:p>
            <a:pPr fontAlgn="base"/>
            <a:r>
              <a:rPr lang="en-US" dirty="0">
                <a:latin typeface="Georgia" panose="02040502050405020303" pitchFamily="18" charset="0"/>
              </a:rPr>
              <a:t>A device used to create contrast by placing two parallel but opposite ideas in a sentence</a:t>
            </a:r>
          </a:p>
          <a:p>
            <a:pPr fontAlgn="base"/>
            <a:r>
              <a:rPr lang="en-US" sz="2400" b="1" dirty="0">
                <a:solidFill>
                  <a:schemeClr val="accent5">
                    <a:lumMod val="50000"/>
                  </a:schemeClr>
                </a:solidFill>
                <a:latin typeface="Georgia" panose="02040502050405020303" pitchFamily="18" charset="0"/>
              </a:rPr>
              <a:t>Purpose:</a:t>
            </a:r>
            <a:r>
              <a:rPr lang="en-US" sz="2400" dirty="0">
                <a:solidFill>
                  <a:schemeClr val="accent5">
                    <a:lumMod val="50000"/>
                  </a:schemeClr>
                </a:solidFill>
                <a:latin typeface="Georgia" panose="02040502050405020303" pitchFamily="18" charset="0"/>
              </a:rPr>
              <a:t> Antithesis literally means opposite, but the rhetorical definition calls for parallel structures of contrasting words or clauses. These opposing words or clauses are placed in close proximity within a sentence in order to create a focal point for the reader.</a:t>
            </a:r>
          </a:p>
          <a:p>
            <a:pPr fontAlgn="base"/>
            <a:r>
              <a:rPr lang="en-US" b="1" dirty="0">
                <a:latin typeface="Georgia" panose="02040502050405020303" pitchFamily="18" charset="0"/>
              </a:rPr>
              <a:t>Example:</a:t>
            </a:r>
            <a:r>
              <a:rPr lang="en-US" dirty="0">
                <a:latin typeface="Georgia" panose="02040502050405020303" pitchFamily="18" charset="0"/>
              </a:rPr>
              <a:t> A well-known example of antithesis is “Speech is silver, but silence is gold.” The two opposites, speech and silence, are compared to one another by using the stratified value of silver and gold.</a:t>
            </a:r>
          </a:p>
          <a:p>
            <a:pPr fontAlgn="base"/>
            <a:r>
              <a:rPr lang="en-US" dirty="0">
                <a:latin typeface="Georgia" panose="02040502050405020303" pitchFamily="18" charset="0"/>
              </a:rPr>
              <a:t>In </a:t>
            </a:r>
            <a:r>
              <a:rPr lang="en-US" i="1" dirty="0">
                <a:latin typeface="Georgia" panose="02040502050405020303" pitchFamily="18" charset="0"/>
              </a:rPr>
              <a:t>Hillbilly Elegy</a:t>
            </a:r>
            <a:r>
              <a:rPr lang="en-US" dirty="0">
                <a:latin typeface="Georgia" panose="02040502050405020303" pitchFamily="18" charset="0"/>
              </a:rPr>
              <a:t>, Vance’s success as a writer is antithesis to his upbringing in the hillbilly culture</a:t>
            </a:r>
          </a:p>
        </p:txBody>
      </p:sp>
    </p:spTree>
    <p:extLst>
      <p:ext uri="{BB962C8B-B14F-4D97-AF65-F5344CB8AC3E}">
        <p14:creationId xmlns:p14="http://schemas.microsoft.com/office/powerpoint/2010/main" val="169648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Consonance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515600" cy="5103076"/>
          </a:xfrm>
        </p:spPr>
        <p:txBody>
          <a:bodyPr>
            <a:normAutofit/>
          </a:bodyPr>
          <a:lstStyle/>
          <a:p>
            <a:pPr fontAlgn="base"/>
            <a:r>
              <a:rPr lang="en-US" sz="3200" dirty="0">
                <a:latin typeface="Georgia" panose="02040502050405020303" pitchFamily="18" charset="0"/>
              </a:rPr>
              <a:t>Repetition of consonant sounds two or more times in short succession within a sentence or phrase</a:t>
            </a:r>
          </a:p>
          <a:p>
            <a:pPr fontAlgn="base"/>
            <a:r>
              <a:rPr lang="en-US" b="1" dirty="0">
                <a:solidFill>
                  <a:schemeClr val="accent5">
                    <a:lumMod val="50000"/>
                  </a:schemeClr>
                </a:solidFill>
                <a:latin typeface="Georgia" panose="02040502050405020303" pitchFamily="18" charset="0"/>
              </a:rPr>
              <a:t>Purpose:</a:t>
            </a:r>
            <a:r>
              <a:rPr lang="en-US" dirty="0">
                <a:solidFill>
                  <a:schemeClr val="accent5">
                    <a:lumMod val="50000"/>
                  </a:schemeClr>
                </a:solidFill>
                <a:latin typeface="Georgia" panose="02040502050405020303" pitchFamily="18" charset="0"/>
              </a:rPr>
              <a:t> Consonance is, again, a device used by writers in order to create focus on a particular part of a piece. In many cases, consonance appears in poetry as a device used to create slant rhymes.</a:t>
            </a:r>
          </a:p>
          <a:p>
            <a:pPr fontAlgn="base"/>
            <a:r>
              <a:rPr lang="en-US" sz="3200" b="1" dirty="0">
                <a:latin typeface="Georgia" panose="02040502050405020303" pitchFamily="18" charset="0"/>
              </a:rPr>
              <a:t>Example:</a:t>
            </a:r>
            <a:r>
              <a:rPr lang="en-US" sz="3200" dirty="0">
                <a:latin typeface="Georgia" panose="02040502050405020303" pitchFamily="18" charset="0"/>
              </a:rPr>
              <a:t> An easy way to think of consonance is to remember tongue twisters like “She sells sea shells down by the sea shore.”</a:t>
            </a:r>
          </a:p>
        </p:txBody>
      </p:sp>
    </p:spTree>
    <p:extLst>
      <p:ext uri="{BB962C8B-B14F-4D97-AF65-F5344CB8AC3E}">
        <p14:creationId xmlns:p14="http://schemas.microsoft.com/office/powerpoint/2010/main" val="231008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a:xfrm>
            <a:off x="602530" y="113563"/>
            <a:ext cx="10515600" cy="1325563"/>
          </a:xfrm>
        </p:spPr>
        <p:txBody>
          <a:bodyPr/>
          <a:lstStyle/>
          <a:p>
            <a:r>
              <a:rPr lang="en-US" b="1" dirty="0">
                <a:latin typeface="Georgia" panose="02040502050405020303" pitchFamily="18" charset="0"/>
              </a:rPr>
              <a:t>Diction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602530" y="1062054"/>
            <a:ext cx="10096893" cy="5103076"/>
          </a:xfrm>
        </p:spPr>
        <p:txBody>
          <a:bodyPr>
            <a:normAutofit fontScale="92500" lnSpcReduction="10000"/>
          </a:bodyPr>
          <a:lstStyle/>
          <a:p>
            <a:pPr fontAlgn="base">
              <a:lnSpc>
                <a:spcPct val="100000"/>
              </a:lnSpc>
            </a:pPr>
            <a:r>
              <a:rPr lang="en-US" dirty="0">
                <a:latin typeface="Georgia" panose="02040502050405020303" pitchFamily="18" charset="0"/>
              </a:rPr>
              <a:t>Refers to the author’s word choice</a:t>
            </a:r>
          </a:p>
          <a:p>
            <a:pPr fontAlgn="base">
              <a:lnSpc>
                <a:spcPct val="100000"/>
              </a:lnSpc>
            </a:pPr>
            <a:r>
              <a:rPr lang="en-US" sz="2400" b="1" dirty="0">
                <a:solidFill>
                  <a:schemeClr val="accent5">
                    <a:lumMod val="50000"/>
                  </a:schemeClr>
                </a:solidFill>
                <a:latin typeface="Georgia" panose="02040502050405020303" pitchFamily="18" charset="0"/>
              </a:rPr>
              <a:t>Purpose:</a:t>
            </a:r>
            <a:r>
              <a:rPr lang="en-US" sz="2400" dirty="0">
                <a:solidFill>
                  <a:schemeClr val="accent5">
                    <a:lumMod val="50000"/>
                  </a:schemeClr>
                </a:solidFill>
                <a:latin typeface="Georgia" panose="02040502050405020303" pitchFamily="18" charset="0"/>
              </a:rPr>
              <a:t> Diction is the umbrella term used to identify an author’s choice of words. This is important to define because understanding diction allows the reader to identify other concepts like the tone of a piece, the intended audience, or even the era in which the piece was written.</a:t>
            </a:r>
          </a:p>
          <a:p>
            <a:pPr fontAlgn="base">
              <a:lnSpc>
                <a:spcPct val="100000"/>
              </a:lnSpc>
            </a:pPr>
            <a:r>
              <a:rPr lang="en-US" sz="2600" b="1" dirty="0">
                <a:latin typeface="Georgia" panose="02040502050405020303" pitchFamily="18" charset="0"/>
              </a:rPr>
              <a:t>Example:</a:t>
            </a:r>
            <a:r>
              <a:rPr lang="en-US" sz="2600" dirty="0">
                <a:latin typeface="Georgia" panose="02040502050405020303" pitchFamily="18" charset="0"/>
              </a:rPr>
              <a:t> Examples of diction are present throughout whatever piece you’re reading. Notice repetitive words, phrases, and thoughts. Consider the lofty or lowly word choice such as the formal “ye” versus the informal “you.”</a:t>
            </a:r>
          </a:p>
          <a:p>
            <a:pPr fontAlgn="base">
              <a:lnSpc>
                <a:spcPct val="110000"/>
              </a:lnSpc>
            </a:pPr>
            <a:r>
              <a:rPr lang="en-US" sz="2600" dirty="0">
                <a:latin typeface="Georgia" panose="02040502050405020303" pitchFamily="18" charset="0"/>
              </a:rPr>
              <a:t> The diction in </a:t>
            </a:r>
            <a:r>
              <a:rPr lang="en-US" sz="2600" i="1" dirty="0">
                <a:latin typeface="Georgia" panose="02040502050405020303" pitchFamily="18" charset="0"/>
              </a:rPr>
              <a:t>The Kite Runner </a:t>
            </a:r>
            <a:r>
              <a:rPr lang="en-US" sz="2600" dirty="0">
                <a:latin typeface="Georgia" panose="02040502050405020303" pitchFamily="18" charset="0"/>
              </a:rPr>
              <a:t>allows the reader to experience a closer relationship to the setting of the book, Afghanistan. Hosseini's use of foreign words mirrors the foreign culture. The colloquial words and phrases give a sense of identity to the characters. </a:t>
            </a:r>
          </a:p>
        </p:txBody>
      </p:sp>
    </p:spTree>
    <p:extLst>
      <p:ext uri="{BB962C8B-B14F-4D97-AF65-F5344CB8AC3E}">
        <p14:creationId xmlns:p14="http://schemas.microsoft.com/office/powerpoint/2010/main" val="147618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Ellipsis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096893" cy="5103076"/>
          </a:xfrm>
        </p:spPr>
        <p:txBody>
          <a:bodyPr>
            <a:normAutofit/>
          </a:bodyPr>
          <a:lstStyle/>
          <a:p>
            <a:pPr fontAlgn="base"/>
            <a:r>
              <a:rPr lang="en-US" dirty="0">
                <a:latin typeface="Georgia" panose="02040502050405020303" pitchFamily="18" charset="0"/>
              </a:rPr>
              <a:t>When one or more words are omitted from a sentence</a:t>
            </a:r>
          </a:p>
          <a:p>
            <a:pPr fontAlgn="base"/>
            <a:r>
              <a:rPr lang="en-US" sz="2400" b="1" dirty="0">
                <a:solidFill>
                  <a:schemeClr val="accent5">
                    <a:lumMod val="50000"/>
                  </a:schemeClr>
                </a:solidFill>
                <a:latin typeface="Georgia" panose="02040502050405020303" pitchFamily="18" charset="0"/>
              </a:rPr>
              <a:t>Purpose:</a:t>
            </a:r>
            <a:r>
              <a:rPr lang="en-US" sz="2400" dirty="0">
                <a:solidFill>
                  <a:schemeClr val="accent5">
                    <a:lumMod val="50000"/>
                  </a:schemeClr>
                </a:solidFill>
                <a:latin typeface="Georgia" panose="02040502050405020303" pitchFamily="18" charset="0"/>
              </a:rPr>
              <a:t> Often, ellipsis is used to omit some parts of a sentence or even an entire story, forcing the reader to figuratively fill in the gaps. This heavily depends on the reader being not only invested but also immersed in the story enough to care about what happens during those gaps.</a:t>
            </a:r>
          </a:p>
          <a:p>
            <a:pPr fontAlgn="base"/>
            <a:r>
              <a:rPr lang="en-US" b="1" dirty="0">
                <a:latin typeface="Georgia" panose="02040502050405020303" pitchFamily="18" charset="0"/>
              </a:rPr>
              <a:t>Examples:</a:t>
            </a:r>
            <a:r>
              <a:rPr lang="en-US" dirty="0">
                <a:latin typeface="Georgia" panose="02040502050405020303" pitchFamily="18" charset="0"/>
              </a:rPr>
              <a:t> </a:t>
            </a:r>
          </a:p>
          <a:p>
            <a:pPr fontAlgn="base"/>
            <a:r>
              <a:rPr lang="en-US" dirty="0">
                <a:latin typeface="Georgia" panose="02040502050405020303" pitchFamily="18" charset="0"/>
              </a:rPr>
              <a:t>A good example of ellipsis is “I went to the park, and she went too.” The reader can infer that she also went to the park, though “to the park” is omitted from the second clause.</a:t>
            </a:r>
          </a:p>
          <a:p>
            <a:pPr fontAlgn="base"/>
            <a:r>
              <a:rPr lang="en-US" dirty="0">
                <a:latin typeface="Georgia" panose="02040502050405020303" pitchFamily="18" charset="0"/>
              </a:rPr>
              <a:t>If only she had . . . Oh, it doesn’t matter now.</a:t>
            </a:r>
          </a:p>
          <a:p>
            <a:pPr fontAlgn="base"/>
            <a:r>
              <a:rPr lang="en-US" dirty="0">
                <a:latin typeface="Georgia" panose="02040502050405020303" pitchFamily="18" charset="0"/>
              </a:rPr>
              <a:t>There are many more ways to use ellipsis…</a:t>
            </a:r>
          </a:p>
        </p:txBody>
      </p:sp>
    </p:spTree>
    <p:extLst>
      <p:ext uri="{BB962C8B-B14F-4D97-AF65-F5344CB8AC3E}">
        <p14:creationId xmlns:p14="http://schemas.microsoft.com/office/powerpoint/2010/main" val="293251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C1E-956A-411D-A52D-54ED711825BC}"/>
              </a:ext>
            </a:extLst>
          </p:cNvPr>
          <p:cNvSpPr>
            <a:spLocks noGrp="1"/>
          </p:cNvSpPr>
          <p:nvPr>
            <p:ph type="title"/>
          </p:nvPr>
        </p:nvSpPr>
        <p:spPr/>
        <p:txBody>
          <a:bodyPr/>
          <a:lstStyle/>
          <a:p>
            <a:r>
              <a:rPr lang="en-US" b="1" dirty="0">
                <a:latin typeface="Georgia" panose="02040502050405020303" pitchFamily="18" charset="0"/>
              </a:rPr>
              <a:t>Ethos	</a:t>
            </a:r>
          </a:p>
        </p:txBody>
      </p:sp>
      <p:sp>
        <p:nvSpPr>
          <p:cNvPr id="3" name="Content Placeholder 2">
            <a:extLst>
              <a:ext uri="{FF2B5EF4-FFF2-40B4-BE49-F238E27FC236}">
                <a16:creationId xmlns:a16="http://schemas.microsoft.com/office/drawing/2014/main" id="{1E544220-5140-4E0A-87EF-730AF19ED9D4}"/>
              </a:ext>
            </a:extLst>
          </p:cNvPr>
          <p:cNvSpPr>
            <a:spLocks noGrp="1"/>
          </p:cNvSpPr>
          <p:nvPr>
            <p:ph idx="1"/>
          </p:nvPr>
        </p:nvSpPr>
        <p:spPr>
          <a:xfrm>
            <a:off x="743932" y="1439126"/>
            <a:ext cx="10096893" cy="5103076"/>
          </a:xfrm>
        </p:spPr>
        <p:txBody>
          <a:bodyPr>
            <a:normAutofit fontScale="70000" lnSpcReduction="20000"/>
          </a:bodyPr>
          <a:lstStyle/>
          <a:p>
            <a:pPr fontAlgn="base">
              <a:lnSpc>
                <a:spcPct val="110000"/>
              </a:lnSpc>
            </a:pPr>
            <a:r>
              <a:rPr lang="en-US" dirty="0">
                <a:latin typeface="Georgia" panose="02040502050405020303" pitchFamily="18" charset="0"/>
              </a:rPr>
              <a:t>A characteristic spirit of a given culture, era, or community or its beliefs; ethos, in purely rhetorical terms, is a label used to identify an appeal to the ethics of a culture or individual</a:t>
            </a:r>
          </a:p>
          <a:p>
            <a:pPr fontAlgn="base">
              <a:lnSpc>
                <a:spcPct val="110000"/>
              </a:lnSpc>
            </a:pPr>
            <a:r>
              <a:rPr lang="en-US" sz="2400" b="1" dirty="0">
                <a:solidFill>
                  <a:schemeClr val="accent5">
                    <a:lumMod val="50000"/>
                  </a:schemeClr>
                </a:solidFill>
                <a:latin typeface="Georgia" panose="02040502050405020303" pitchFamily="18" charset="0"/>
              </a:rPr>
              <a:t>Purpose:</a:t>
            </a:r>
            <a:r>
              <a:rPr lang="en-US" sz="2400" dirty="0">
                <a:solidFill>
                  <a:schemeClr val="accent5">
                    <a:lumMod val="50000"/>
                  </a:schemeClr>
                </a:solidFill>
                <a:latin typeface="Georgia" panose="02040502050405020303" pitchFamily="18" charset="0"/>
              </a:rPr>
              <a:t> The purpose of an appeal to ethos, an ethical appeal, is to establish the speaker’s credibility through exposition of that speaker’s character. Identifying an ethical appeal will be of particular use to readers when analyzing the work of the ancients.</a:t>
            </a:r>
          </a:p>
          <a:p>
            <a:pPr fontAlgn="base">
              <a:lnSpc>
                <a:spcPct val="110000"/>
              </a:lnSpc>
            </a:pPr>
            <a:r>
              <a:rPr lang="en-US" b="1" dirty="0">
                <a:latin typeface="Georgia" panose="02040502050405020303" pitchFamily="18" charset="0"/>
              </a:rPr>
              <a:t>Example:</a:t>
            </a:r>
            <a:r>
              <a:rPr lang="en-US" dirty="0">
                <a:latin typeface="Georgia" panose="02040502050405020303" pitchFamily="18" charset="0"/>
              </a:rPr>
              <a:t> Consider the overlap between diction and appeal. The author’s word choice can tip the reader off that an ethical appeal is being made.</a:t>
            </a:r>
          </a:p>
          <a:p>
            <a:pPr fontAlgn="base">
              <a:lnSpc>
                <a:spcPct val="120000"/>
              </a:lnSpc>
            </a:pPr>
            <a:r>
              <a:rPr lang="en-US" dirty="0">
                <a:latin typeface="Georgia" panose="02040502050405020303" pitchFamily="18" charset="0"/>
              </a:rPr>
              <a:t>Vance’s narrative of his life includes an analysis of what caused it to be so rough, and that analysis produces a picture of not only what it is like to be poor but also what effects poverty has on individuals, families, and communities. He describes a </a:t>
            </a:r>
            <a:r>
              <a:rPr lang="en-US" b="1" dirty="0">
                <a:latin typeface="Georgia" panose="02040502050405020303" pitchFamily="18" charset="0"/>
              </a:rPr>
              <a:t>hillbilly ethos</a:t>
            </a:r>
            <a:r>
              <a:rPr lang="en-US" dirty="0">
                <a:latin typeface="Georgia" panose="02040502050405020303" pitchFamily="18" charset="0"/>
              </a:rPr>
              <a:t> — a code of honor and a set of commitments to place and family that sound great in the abstract but that also become self-defeating when they determine how you interact with the rest of the world outside your hillbilly community.</a:t>
            </a:r>
            <a:br>
              <a:rPr lang="en-US" dirty="0"/>
            </a:br>
            <a:endParaRPr lang="en-US" dirty="0">
              <a:latin typeface="Georgia" panose="02040502050405020303" pitchFamily="18" charset="0"/>
            </a:endParaRPr>
          </a:p>
        </p:txBody>
      </p:sp>
    </p:spTree>
    <p:extLst>
      <p:ext uri="{BB962C8B-B14F-4D97-AF65-F5344CB8AC3E}">
        <p14:creationId xmlns:p14="http://schemas.microsoft.com/office/powerpoint/2010/main" val="273108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2032</TotalTime>
  <Words>414</Words>
  <Application>Microsoft Office PowerPoint</Application>
  <PresentationFormat>Widescreen</PresentationFormat>
  <Paragraphs>85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Georgia</vt:lpstr>
      <vt:lpstr>Office Theme</vt:lpstr>
      <vt:lpstr>PowerPoint Presentation</vt:lpstr>
      <vt:lpstr>Alliteration </vt:lpstr>
      <vt:lpstr>Allusion </vt:lpstr>
      <vt:lpstr>Analogy </vt:lpstr>
      <vt:lpstr>Antithesis </vt:lpstr>
      <vt:lpstr>Consonance </vt:lpstr>
      <vt:lpstr>Diction </vt:lpstr>
      <vt:lpstr>Ellipsis </vt:lpstr>
      <vt:lpstr>Ethos </vt:lpstr>
      <vt:lpstr>Hyperbole </vt:lpstr>
      <vt:lpstr>Imagery </vt:lpstr>
      <vt:lpstr>Irony </vt:lpstr>
      <vt:lpstr>Oxymoron </vt:lpstr>
      <vt:lpstr>Pathos </vt:lpstr>
      <vt:lpstr>Personification </vt:lpstr>
      <vt:lpstr>Symbol/Symbolism </vt:lpstr>
      <vt:lpstr>Add the following to your list of 15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Edie Pondillo</dc:creator>
  <cp:lastModifiedBy>Edie Pondillo</cp:lastModifiedBy>
  <cp:revision>41</cp:revision>
  <cp:lastPrinted>2017-08-08T16:00:34Z</cp:lastPrinted>
  <dcterms:created xsi:type="dcterms:W3CDTF">2017-08-08T14:24:49Z</dcterms:created>
  <dcterms:modified xsi:type="dcterms:W3CDTF">2017-08-25T15:10:20Z</dcterms:modified>
</cp:coreProperties>
</file>